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embeddedFontLst>
    <p:embeddedFont>
      <p:font typeface="Prata" panose="00000500000000000000" pitchFamily="34" charset="0"/>
      <p:regular r:id="rId16"/>
    </p:embeddedFont>
    <p:embeddedFont>
      <p:font typeface="Prata" panose="00000500000000000000" pitchFamily="34" charset="-122"/>
      <p:regular r:id="rId17"/>
    </p:embeddedFont>
    <p:embeddedFont>
      <p:font typeface="Prata" panose="00000500000000000000" pitchFamily="34" charset="-120"/>
      <p:regular r:id="rId18"/>
    </p:embeddedFont>
    <p:embeddedFont>
      <p:font typeface="Raleway" pitchFamily="34" charset="0"/>
      <p:regular r:id="rId19"/>
    </p:embeddedFont>
    <p:embeddedFont>
      <p:font typeface="Raleway" pitchFamily="34" charset="-122"/>
      <p:regular r:id="rId20"/>
    </p:embeddedFont>
    <p:embeddedFont>
      <p:font typeface="Raleway" pitchFamily="34" charset="-120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10.fntdata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2333506"/>
            <a:ext cx="4919305" cy="356246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566868"/>
            <a:ext cx="7556421" cy="11339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Text to Image Generation</a:t>
            </a:r>
            <a:endParaRPr lang="en-US" sz="3550" dirty="0">
              <a:solidFill>
                <a:srgbClr val="F2E782"/>
              </a:solidFill>
              <a:latin typeface="Prata" panose="00000500000000000000" pitchFamily="34" charset="0"/>
              <a:ea typeface="Prata" panose="00000500000000000000" pitchFamily="34" charset="-122"/>
              <a:cs typeface="Prata" panose="00000500000000000000" pitchFamily="34" charset="-12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280190" y="3955971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presentation outlines the Text to Image Conversion project, exploring the challenges and opportunities in this emerging field. It details the project's goals, methodology, and anticipated outcomes.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280190" y="5299829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34408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Team Members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83349"/>
            <a:ext cx="9385221" cy="3311843"/>
          </a:xfrm>
          <a:prstGeom prst="roundRect">
            <a:avLst>
              <a:gd name="adj" fmla="val 102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990969"/>
            <a:ext cx="9369981" cy="1648301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1028224" y="3134678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BHAGYODAYA VARSHNEY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3633668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D-28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4132659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(</a:t>
            </a:r>
            <a:r>
              <a:rPr lang="en-US" sz="1750" dirty="0">
                <a:solidFill>
                  <a:srgbClr val="CFCBBF"/>
                </a:solidFill>
                <a:latin typeface="Times New Roman" panose="02020603050405020304" charset="0"/>
                <a:ea typeface="Raleway" pitchFamily="34" charset="-122"/>
                <a:cs typeface="Times New Roman" panose="02020603050405020304" charset="0"/>
              </a:rPr>
              <a:t>2115000284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717024" y="3134678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SHRAY GUPTA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717024" y="3633668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C-34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717024" y="4132659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(</a:t>
            </a:r>
            <a:r>
              <a:rPr lang="en-US" sz="1750" dirty="0">
                <a:solidFill>
                  <a:srgbClr val="CFCBBF"/>
                </a:solidFill>
                <a:latin typeface="Times New Roman" panose="02020603050405020304" charset="0"/>
                <a:ea typeface="Raleway" pitchFamily="34" charset="-122"/>
                <a:cs typeface="Times New Roman" panose="02020603050405020304" charset="0"/>
              </a:rPr>
              <a:t>2115000968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)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8347" y="4639270"/>
            <a:ext cx="9369981" cy="1648301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3" name="Text 10"/>
          <p:cNvSpPr/>
          <p:nvPr/>
        </p:nvSpPr>
        <p:spPr>
          <a:xfrm>
            <a:off x="1028224" y="4782979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VANSH VERMA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8224" y="5281970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K-59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28224" y="5780961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(</a:t>
            </a:r>
            <a:r>
              <a:rPr lang="en-US" sz="1750" dirty="0">
                <a:solidFill>
                  <a:srgbClr val="CFCBBF"/>
                </a:solidFill>
                <a:latin typeface="Times New Roman" panose="02020603050405020304" charset="0"/>
                <a:ea typeface="Raleway" pitchFamily="34" charset="-122"/>
                <a:cs typeface="Times New Roman" panose="02020603050405020304" charset="0"/>
              </a:rPr>
              <a:t>2115001089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)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5717024" y="4782979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YASH PATEL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5717024" y="5281970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D-52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5717024" y="5780961"/>
            <a:ext cx="42275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(</a:t>
            </a:r>
            <a:r>
              <a:rPr lang="en-US" sz="1750" dirty="0">
                <a:solidFill>
                  <a:srgbClr val="CFCBBF"/>
                </a:solidFill>
                <a:latin typeface="Times New Roman" panose="02020603050405020304" charset="0"/>
                <a:ea typeface="Raleway" pitchFamily="34" charset="-122"/>
                <a:cs typeface="Times New Roman" panose="02020603050405020304" charset="0"/>
              </a:rPr>
              <a:t>2115001156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)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5174" y="861536"/>
            <a:ext cx="7806452" cy="11944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Introduction to Text to Image/Video Conversion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155174" y="2342555"/>
            <a:ext cx="7806452" cy="9172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Text-to-image/video conversion involves generating visual content from textual descriptions. This rapidly developing area leverages artificial intelligence, specifically deep learning, to translate textual information into realistic or artistic images and videos.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155174" y="3689628"/>
            <a:ext cx="429935" cy="429935"/>
          </a:xfrm>
          <a:prstGeom prst="roundRect">
            <a:avLst>
              <a:gd name="adj" fmla="val 6668"/>
            </a:avLst>
          </a:prstGeom>
          <a:solidFill>
            <a:srgbClr val="3A3B3C"/>
          </a:solidFill>
        </p:spPr>
      </p:sp>
      <p:sp>
        <p:nvSpPr>
          <p:cNvPr id="6" name="Text 3"/>
          <p:cNvSpPr/>
          <p:nvPr/>
        </p:nvSpPr>
        <p:spPr>
          <a:xfrm>
            <a:off x="6320671" y="3761184"/>
            <a:ext cx="98941" cy="2867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1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6776204" y="3689628"/>
            <a:ext cx="2388751" cy="2984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Textual Input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776204" y="4102775"/>
            <a:ext cx="3186708" cy="9172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process begins with textual input, which can range from simple descriptions to complex narratives.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10154007" y="3689628"/>
            <a:ext cx="429935" cy="429935"/>
          </a:xfrm>
          <a:prstGeom prst="roundRect">
            <a:avLst>
              <a:gd name="adj" fmla="val 6668"/>
            </a:avLst>
          </a:prstGeom>
          <a:solidFill>
            <a:srgbClr val="3A3B3C"/>
          </a:solidFill>
        </p:spPr>
      </p:sp>
      <p:sp>
        <p:nvSpPr>
          <p:cNvPr id="10" name="Text 7"/>
          <p:cNvSpPr/>
          <p:nvPr/>
        </p:nvSpPr>
        <p:spPr>
          <a:xfrm>
            <a:off x="10281047" y="3761184"/>
            <a:ext cx="175736" cy="2867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2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10775037" y="3689628"/>
            <a:ext cx="2834402" cy="2984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Image Generation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775037" y="4102775"/>
            <a:ext cx="3186708" cy="12230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Advanced algorithms translate the text into visual representations, capturing the essence of the description.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55174" y="5731788"/>
            <a:ext cx="429935" cy="429935"/>
          </a:xfrm>
          <a:prstGeom prst="roundRect">
            <a:avLst>
              <a:gd name="adj" fmla="val 6668"/>
            </a:avLst>
          </a:prstGeom>
          <a:solidFill>
            <a:srgbClr val="3A3B3C"/>
          </a:solidFill>
        </p:spPr>
      </p:sp>
      <p:sp>
        <p:nvSpPr>
          <p:cNvPr id="14" name="Text 11"/>
          <p:cNvSpPr/>
          <p:nvPr/>
        </p:nvSpPr>
        <p:spPr>
          <a:xfrm>
            <a:off x="6281261" y="5803344"/>
            <a:ext cx="177760" cy="2867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3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6776204" y="5731788"/>
            <a:ext cx="2388751" cy="2984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Applications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6776204" y="6144935"/>
            <a:ext cx="3186708" cy="12230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Applications are widespread, including content creation, entertainment, and even scientific visualization.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10154007" y="5731788"/>
            <a:ext cx="429935" cy="429935"/>
          </a:xfrm>
          <a:prstGeom prst="roundRect">
            <a:avLst>
              <a:gd name="adj" fmla="val 6668"/>
            </a:avLst>
          </a:prstGeom>
          <a:solidFill>
            <a:srgbClr val="3A3B3C"/>
          </a:solidFill>
        </p:spPr>
      </p:sp>
      <p:sp>
        <p:nvSpPr>
          <p:cNvPr id="18" name="Text 15"/>
          <p:cNvSpPr/>
          <p:nvPr/>
        </p:nvSpPr>
        <p:spPr>
          <a:xfrm>
            <a:off x="10285095" y="5803344"/>
            <a:ext cx="167759" cy="2867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4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10775037" y="5731788"/>
            <a:ext cx="2388751" cy="2984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Challenges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10775037" y="6144935"/>
            <a:ext cx="3186708" cy="12230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Despite the progress, challenges remain, such as generating accurate representations and handling complex concepts.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9847"/>
            <a:ext cx="714851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Motivation and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92254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project aims to contribute to the advancement of text-to-image conversion technology, focusing on developing a robust and efficient system that can accurately translate textual descriptions into high-quality visual outputs.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0002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Motivation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581168"/>
            <a:ext cx="39781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project is driven by the need to explore the possibilities of artificial intelligence in visual content creation.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00002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Objectives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581168"/>
            <a:ext cx="3978116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objectives include developing a comprehensive system, exploring diverse applications, and addressing the challenges of accuracy and fidelity.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00002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Impact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581168"/>
            <a:ext cx="3978116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research aims to contribute to the field of computer vision and create impactful applications in various domains.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69" y="861179"/>
            <a:ext cx="5061942" cy="650831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80403" y="466725"/>
            <a:ext cx="4243507" cy="530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Proposed Approach</a:t>
            </a:r>
            <a:endParaRPr lang="en-US" sz="3300" dirty="0"/>
          </a:p>
        </p:txBody>
      </p:sp>
      <p:sp>
        <p:nvSpPr>
          <p:cNvPr id="5" name="Text 1"/>
          <p:cNvSpPr/>
          <p:nvPr/>
        </p:nvSpPr>
        <p:spPr>
          <a:xfrm>
            <a:off x="6080403" y="1251704"/>
            <a:ext cx="7955994" cy="8147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project utilizes a deep learning approach, leveraging a combination of convolutional neural networks (CNNs) and recurrent neural networks (RNNs) to process textual input and generate corresponding visual outputs.</a:t>
            </a:r>
            <a:endParaRPr lang="en-US" sz="1300" dirty="0"/>
          </a:p>
        </p:txBody>
      </p:sp>
      <p:sp>
        <p:nvSpPr>
          <p:cNvPr id="6" name="Shape 2"/>
          <p:cNvSpPr/>
          <p:nvPr/>
        </p:nvSpPr>
        <p:spPr>
          <a:xfrm>
            <a:off x="6323528" y="2257306"/>
            <a:ext cx="22860" cy="5506760"/>
          </a:xfrm>
          <a:prstGeom prst="roundRect">
            <a:avLst>
              <a:gd name="adj" fmla="val 111380"/>
            </a:avLst>
          </a:prstGeom>
          <a:solidFill>
            <a:srgbClr val="535455"/>
          </a:solidFill>
        </p:spPr>
      </p:sp>
      <p:sp>
        <p:nvSpPr>
          <p:cNvPr id="7" name="Shape 3"/>
          <p:cNvSpPr/>
          <p:nvPr/>
        </p:nvSpPr>
        <p:spPr>
          <a:xfrm>
            <a:off x="6503015" y="2627590"/>
            <a:ext cx="594003" cy="22860"/>
          </a:xfrm>
          <a:prstGeom prst="roundRect">
            <a:avLst>
              <a:gd name="adj" fmla="val 111380"/>
            </a:avLst>
          </a:prstGeom>
          <a:solidFill>
            <a:srgbClr val="535455"/>
          </a:solidFill>
        </p:spPr>
      </p:sp>
      <p:sp>
        <p:nvSpPr>
          <p:cNvPr id="8" name="Shape 4"/>
          <p:cNvSpPr/>
          <p:nvPr/>
        </p:nvSpPr>
        <p:spPr>
          <a:xfrm>
            <a:off x="6144042" y="2448163"/>
            <a:ext cx="381833" cy="381833"/>
          </a:xfrm>
          <a:prstGeom prst="roundRect">
            <a:avLst>
              <a:gd name="adj" fmla="val 6668"/>
            </a:avLst>
          </a:prstGeom>
          <a:solidFill>
            <a:srgbClr val="3A3B3C"/>
          </a:solidFill>
        </p:spPr>
      </p:sp>
      <p:sp>
        <p:nvSpPr>
          <p:cNvPr id="9" name="Text 5"/>
          <p:cNvSpPr/>
          <p:nvPr/>
        </p:nvSpPr>
        <p:spPr>
          <a:xfrm>
            <a:off x="6290965" y="2511742"/>
            <a:ext cx="87868" cy="2545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1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7268528" y="2426970"/>
            <a:ext cx="2121694" cy="2651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Data Acquisition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7268528" y="2793921"/>
            <a:ext cx="6767870" cy="5431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Collecting a diverse and high-quality dataset of textual descriptions and corresponding images/videos is crucial.</a:t>
            </a:r>
            <a:endParaRPr lang="en-US" sz="1300" dirty="0"/>
          </a:p>
        </p:txBody>
      </p:sp>
      <p:sp>
        <p:nvSpPr>
          <p:cNvPr id="12" name="Shape 8"/>
          <p:cNvSpPr/>
          <p:nvPr/>
        </p:nvSpPr>
        <p:spPr>
          <a:xfrm>
            <a:off x="6503015" y="4046696"/>
            <a:ext cx="594003" cy="22860"/>
          </a:xfrm>
          <a:prstGeom prst="roundRect">
            <a:avLst>
              <a:gd name="adj" fmla="val 111380"/>
            </a:avLst>
          </a:prstGeom>
          <a:solidFill>
            <a:srgbClr val="535455"/>
          </a:solidFill>
        </p:spPr>
      </p:sp>
      <p:sp>
        <p:nvSpPr>
          <p:cNvPr id="13" name="Shape 9"/>
          <p:cNvSpPr/>
          <p:nvPr/>
        </p:nvSpPr>
        <p:spPr>
          <a:xfrm>
            <a:off x="6144042" y="3867269"/>
            <a:ext cx="381833" cy="381833"/>
          </a:xfrm>
          <a:prstGeom prst="roundRect">
            <a:avLst>
              <a:gd name="adj" fmla="val 6668"/>
            </a:avLst>
          </a:prstGeom>
          <a:solidFill>
            <a:srgbClr val="3A3B3C"/>
          </a:solidFill>
        </p:spPr>
      </p:sp>
      <p:sp>
        <p:nvSpPr>
          <p:cNvPr id="14" name="Text 10"/>
          <p:cNvSpPr/>
          <p:nvPr/>
        </p:nvSpPr>
        <p:spPr>
          <a:xfrm>
            <a:off x="6256913" y="3930848"/>
            <a:ext cx="156091" cy="2545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2</a:t>
            </a:r>
            <a:endParaRPr lang="en-US" sz="2000" dirty="0"/>
          </a:p>
        </p:txBody>
      </p:sp>
      <p:sp>
        <p:nvSpPr>
          <p:cNvPr id="15" name="Text 11"/>
          <p:cNvSpPr/>
          <p:nvPr/>
        </p:nvSpPr>
        <p:spPr>
          <a:xfrm>
            <a:off x="7268528" y="3846076"/>
            <a:ext cx="2121694" cy="2651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Model Training</a:t>
            </a:r>
            <a:endParaRPr lang="en-US" sz="1650" dirty="0"/>
          </a:p>
        </p:txBody>
      </p:sp>
      <p:sp>
        <p:nvSpPr>
          <p:cNvPr id="16" name="Text 12"/>
          <p:cNvSpPr/>
          <p:nvPr/>
        </p:nvSpPr>
        <p:spPr>
          <a:xfrm>
            <a:off x="7268528" y="4213027"/>
            <a:ext cx="6767870" cy="5431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deep learning model is trained on the acquired dataset, learning to associate textual features with visual representations.</a:t>
            </a:r>
            <a:endParaRPr lang="en-US" sz="1300" dirty="0"/>
          </a:p>
        </p:txBody>
      </p:sp>
      <p:sp>
        <p:nvSpPr>
          <p:cNvPr id="17" name="Shape 13"/>
          <p:cNvSpPr/>
          <p:nvPr/>
        </p:nvSpPr>
        <p:spPr>
          <a:xfrm>
            <a:off x="6503015" y="5465802"/>
            <a:ext cx="594003" cy="22860"/>
          </a:xfrm>
          <a:prstGeom prst="roundRect">
            <a:avLst>
              <a:gd name="adj" fmla="val 111380"/>
            </a:avLst>
          </a:prstGeom>
          <a:solidFill>
            <a:srgbClr val="535455"/>
          </a:solidFill>
        </p:spPr>
      </p:sp>
      <p:sp>
        <p:nvSpPr>
          <p:cNvPr id="18" name="Shape 14"/>
          <p:cNvSpPr/>
          <p:nvPr/>
        </p:nvSpPr>
        <p:spPr>
          <a:xfrm>
            <a:off x="6144042" y="5286375"/>
            <a:ext cx="381833" cy="381833"/>
          </a:xfrm>
          <a:prstGeom prst="roundRect">
            <a:avLst>
              <a:gd name="adj" fmla="val 6668"/>
            </a:avLst>
          </a:prstGeom>
          <a:solidFill>
            <a:srgbClr val="3A3B3C"/>
          </a:solidFill>
        </p:spPr>
      </p:sp>
      <p:sp>
        <p:nvSpPr>
          <p:cNvPr id="19" name="Text 15"/>
          <p:cNvSpPr/>
          <p:nvPr/>
        </p:nvSpPr>
        <p:spPr>
          <a:xfrm>
            <a:off x="6255960" y="5349954"/>
            <a:ext cx="157877" cy="2545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3</a:t>
            </a:r>
            <a:endParaRPr lang="en-US" sz="2000" dirty="0"/>
          </a:p>
        </p:txBody>
      </p:sp>
      <p:sp>
        <p:nvSpPr>
          <p:cNvPr id="20" name="Text 16"/>
          <p:cNvSpPr/>
          <p:nvPr/>
        </p:nvSpPr>
        <p:spPr>
          <a:xfrm>
            <a:off x="7268528" y="5265182"/>
            <a:ext cx="2121694" cy="2651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Model Evaluation</a:t>
            </a:r>
            <a:endParaRPr lang="en-US" sz="1650" dirty="0"/>
          </a:p>
        </p:txBody>
      </p:sp>
      <p:sp>
        <p:nvSpPr>
          <p:cNvPr id="21" name="Text 17"/>
          <p:cNvSpPr/>
          <p:nvPr/>
        </p:nvSpPr>
        <p:spPr>
          <a:xfrm>
            <a:off x="7268528" y="5632133"/>
            <a:ext cx="6767870" cy="5431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Evaluation metrics are employed to assess the model's performance in generating accurate and visually appealing images/videos.</a:t>
            </a:r>
            <a:endParaRPr lang="en-US" sz="1300" dirty="0"/>
          </a:p>
        </p:txBody>
      </p:sp>
      <p:sp>
        <p:nvSpPr>
          <p:cNvPr id="22" name="Shape 18"/>
          <p:cNvSpPr/>
          <p:nvPr/>
        </p:nvSpPr>
        <p:spPr>
          <a:xfrm>
            <a:off x="6503015" y="6884908"/>
            <a:ext cx="594003" cy="22860"/>
          </a:xfrm>
          <a:prstGeom prst="roundRect">
            <a:avLst>
              <a:gd name="adj" fmla="val 111380"/>
            </a:avLst>
          </a:prstGeom>
          <a:solidFill>
            <a:srgbClr val="535455"/>
          </a:solidFill>
        </p:spPr>
      </p:sp>
      <p:sp>
        <p:nvSpPr>
          <p:cNvPr id="23" name="Shape 19"/>
          <p:cNvSpPr/>
          <p:nvPr/>
        </p:nvSpPr>
        <p:spPr>
          <a:xfrm>
            <a:off x="6144042" y="6705481"/>
            <a:ext cx="381833" cy="381833"/>
          </a:xfrm>
          <a:prstGeom prst="roundRect">
            <a:avLst>
              <a:gd name="adj" fmla="val 6668"/>
            </a:avLst>
          </a:prstGeom>
          <a:solidFill>
            <a:srgbClr val="3A3B3C"/>
          </a:solidFill>
        </p:spPr>
      </p:sp>
      <p:sp>
        <p:nvSpPr>
          <p:cNvPr id="24" name="Text 20"/>
          <p:cNvSpPr/>
          <p:nvPr/>
        </p:nvSpPr>
        <p:spPr>
          <a:xfrm>
            <a:off x="6260485" y="6769060"/>
            <a:ext cx="148947" cy="2545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4</a:t>
            </a:r>
            <a:endParaRPr lang="en-US" sz="2000" dirty="0"/>
          </a:p>
        </p:txBody>
      </p:sp>
      <p:sp>
        <p:nvSpPr>
          <p:cNvPr id="25" name="Text 21"/>
          <p:cNvSpPr/>
          <p:nvPr/>
        </p:nvSpPr>
        <p:spPr>
          <a:xfrm>
            <a:off x="7268528" y="6684288"/>
            <a:ext cx="2121694" cy="2651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Refinement</a:t>
            </a:r>
            <a:endParaRPr lang="en-US" sz="1650" dirty="0"/>
          </a:p>
        </p:txBody>
      </p:sp>
      <p:sp>
        <p:nvSpPr>
          <p:cNvPr id="26" name="Text 22"/>
          <p:cNvSpPr/>
          <p:nvPr/>
        </p:nvSpPr>
        <p:spPr>
          <a:xfrm>
            <a:off x="7268528" y="7051238"/>
            <a:ext cx="6767870" cy="5431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Based on the evaluation, the model is further refined and optimized for better performance and efficiency.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244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0796" y="2835831"/>
            <a:ext cx="4720828" cy="5811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Technical Challenges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50796" y="3695819"/>
            <a:ext cx="13328809" cy="2975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Developing a robust text-to-image  conversion system involves addressing several technical challenges that necessitate innovative solutions.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50796" y="4202549"/>
            <a:ext cx="6571536" cy="1666399"/>
          </a:xfrm>
          <a:prstGeom prst="roundRect">
            <a:avLst>
              <a:gd name="adj" fmla="val 1674"/>
            </a:avLst>
          </a:prstGeom>
          <a:solidFill>
            <a:srgbClr val="3A3B3C"/>
          </a:solidFill>
        </p:spPr>
      </p:sp>
      <p:sp>
        <p:nvSpPr>
          <p:cNvPr id="6" name="Text 3"/>
          <p:cNvSpPr/>
          <p:nvPr/>
        </p:nvSpPr>
        <p:spPr>
          <a:xfrm>
            <a:off x="836652" y="4388406"/>
            <a:ext cx="2324457" cy="2905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Accuracy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36652" y="4790480"/>
            <a:ext cx="6199823" cy="89261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Ensuring that the generated visual outputs accurately reflect the textual descriptions requires sophisticated algorithms and extensive training data.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7408188" y="4202549"/>
            <a:ext cx="6571536" cy="1666399"/>
          </a:xfrm>
          <a:prstGeom prst="roundRect">
            <a:avLst>
              <a:gd name="adj" fmla="val 1674"/>
            </a:avLst>
          </a:prstGeom>
          <a:solidFill>
            <a:srgbClr val="3A3B3C"/>
          </a:solidFill>
        </p:spPr>
      </p:sp>
      <p:sp>
        <p:nvSpPr>
          <p:cNvPr id="9" name="Text 6"/>
          <p:cNvSpPr/>
          <p:nvPr/>
        </p:nvSpPr>
        <p:spPr>
          <a:xfrm>
            <a:off x="7594044" y="4388406"/>
            <a:ext cx="2324457" cy="2905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Fidelity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7594044" y="4790480"/>
            <a:ext cx="6199823" cy="5950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Maintaining the fidelity of the generated images, preserving details and capturing the essence of the textual input, is a key challenge.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50796" y="6054804"/>
            <a:ext cx="6571536" cy="1666399"/>
          </a:xfrm>
          <a:prstGeom prst="roundRect">
            <a:avLst>
              <a:gd name="adj" fmla="val 1674"/>
            </a:avLst>
          </a:prstGeom>
          <a:solidFill>
            <a:srgbClr val="3A3B3C"/>
          </a:solidFill>
        </p:spPr>
      </p:sp>
      <p:sp>
        <p:nvSpPr>
          <p:cNvPr id="12" name="Text 9"/>
          <p:cNvSpPr/>
          <p:nvPr/>
        </p:nvSpPr>
        <p:spPr>
          <a:xfrm>
            <a:off x="836652" y="6240661"/>
            <a:ext cx="2324457" cy="2905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Complexity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836652" y="6642735"/>
            <a:ext cx="6199823" cy="5950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Handling complex textual descriptions, including abstract concepts and nuanced narratives, poses significant challenges for current algorithms.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7408188" y="6054804"/>
            <a:ext cx="6571536" cy="1666399"/>
          </a:xfrm>
          <a:prstGeom prst="roundRect">
            <a:avLst>
              <a:gd name="adj" fmla="val 1674"/>
            </a:avLst>
          </a:prstGeom>
          <a:solidFill>
            <a:srgbClr val="3A3B3C"/>
          </a:solidFill>
        </p:spPr>
      </p:sp>
      <p:sp>
        <p:nvSpPr>
          <p:cNvPr id="15" name="Text 12"/>
          <p:cNvSpPr/>
          <p:nvPr/>
        </p:nvSpPr>
        <p:spPr>
          <a:xfrm>
            <a:off x="7594044" y="6240661"/>
            <a:ext cx="2324457" cy="2905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Efficiency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7594044" y="6642735"/>
            <a:ext cx="6199823" cy="89261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computational resources required for training and running the model need to be optimized for efficiency, considering real-world applications.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4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8735" y="457557"/>
            <a:ext cx="4160163" cy="519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050"/>
              </a:lnSpc>
              <a:buNone/>
            </a:pPr>
            <a:r>
              <a:rPr lang="en-US" sz="325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Methodology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068735" y="1227058"/>
            <a:ext cx="7979331" cy="7986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project employs a structured methodology, encompassing data acquisition, model development, training, evaluation, and refinement, to address the technical challenges and achieve the project objectives.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6068735" y="2212896"/>
            <a:ext cx="7979331" cy="5563553"/>
          </a:xfrm>
          <a:prstGeom prst="roundRect">
            <a:avLst>
              <a:gd name="adj" fmla="val 44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076355" y="2220516"/>
            <a:ext cx="7964091" cy="481013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7" name="Text 4"/>
          <p:cNvSpPr/>
          <p:nvPr/>
        </p:nvSpPr>
        <p:spPr>
          <a:xfrm>
            <a:off x="6242685" y="2327910"/>
            <a:ext cx="3645575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Stage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10228540" y="2327910"/>
            <a:ext cx="3645575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Description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6076355" y="2701528"/>
            <a:ext cx="7964091" cy="1013460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0" name="Text 7"/>
          <p:cNvSpPr/>
          <p:nvPr/>
        </p:nvSpPr>
        <p:spPr>
          <a:xfrm>
            <a:off x="6242685" y="2808923"/>
            <a:ext cx="3645575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Acquisition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10228540" y="2808923"/>
            <a:ext cx="3645575" cy="7986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Collecting a diverse and representative dataset of textual descriptions and corresponding images/videos.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6076355" y="3714988"/>
            <a:ext cx="7964091" cy="1013460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3" name="Text 10"/>
          <p:cNvSpPr/>
          <p:nvPr/>
        </p:nvSpPr>
        <p:spPr>
          <a:xfrm>
            <a:off x="6242685" y="3822383"/>
            <a:ext cx="3645575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Development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10228540" y="3822383"/>
            <a:ext cx="3645575" cy="7986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Designing and implementing the deep learning model architecture, incorporating CNNs and RNNs.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6076355" y="4728448"/>
            <a:ext cx="7964091" cy="1013460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6" name="Text 13"/>
          <p:cNvSpPr/>
          <p:nvPr/>
        </p:nvSpPr>
        <p:spPr>
          <a:xfrm>
            <a:off x="6242685" y="4835843"/>
            <a:ext cx="3645575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10228540" y="4835843"/>
            <a:ext cx="3645575" cy="7986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the model on the acquired dataset, optimizing parameters and improving performance.</a:t>
            </a:r>
            <a:endParaRPr lang="en-US" sz="1300" dirty="0"/>
          </a:p>
        </p:txBody>
      </p:sp>
      <p:sp>
        <p:nvSpPr>
          <p:cNvPr id="18" name="Shape 15"/>
          <p:cNvSpPr/>
          <p:nvPr/>
        </p:nvSpPr>
        <p:spPr>
          <a:xfrm>
            <a:off x="6076355" y="5741908"/>
            <a:ext cx="7964091" cy="747236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9" name="Text 16"/>
          <p:cNvSpPr/>
          <p:nvPr/>
        </p:nvSpPr>
        <p:spPr>
          <a:xfrm>
            <a:off x="6242685" y="5849303"/>
            <a:ext cx="3645575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Evaluation</a:t>
            </a: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10228540" y="5849303"/>
            <a:ext cx="3645575" cy="5324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Assessing the model's accuracy, fidelity, and efficiency using relevant metrics.</a:t>
            </a:r>
            <a:endParaRPr lang="en-US" sz="1300" dirty="0"/>
          </a:p>
        </p:txBody>
      </p:sp>
      <p:sp>
        <p:nvSpPr>
          <p:cNvPr id="21" name="Shape 18"/>
          <p:cNvSpPr/>
          <p:nvPr/>
        </p:nvSpPr>
        <p:spPr>
          <a:xfrm>
            <a:off x="6076355" y="6489144"/>
            <a:ext cx="7964091" cy="1279684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22" name="Text 19"/>
          <p:cNvSpPr/>
          <p:nvPr/>
        </p:nvSpPr>
        <p:spPr>
          <a:xfrm>
            <a:off x="6242685" y="6596539"/>
            <a:ext cx="3645575" cy="2662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Refinement</a:t>
            </a:r>
            <a:endParaRPr lang="en-US" sz="1300" dirty="0"/>
          </a:p>
        </p:txBody>
      </p:sp>
      <p:sp>
        <p:nvSpPr>
          <p:cNvPr id="23" name="Text 20"/>
          <p:cNvSpPr/>
          <p:nvPr/>
        </p:nvSpPr>
        <p:spPr>
          <a:xfrm>
            <a:off x="10228540" y="6596539"/>
            <a:ext cx="3645575" cy="10648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Iteratively refining and optimizing the model based on evaluation results, addressing weaknesses and improving overall performance.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2112" y="552926"/>
            <a:ext cx="5015270" cy="6268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Expected Outcomes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02112" y="1480661"/>
            <a:ext cx="7739777" cy="9629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successful completion of this project is anticipated to yield significant outcomes, contributing to the field of text-to-image/video conversion and opening doors for innovative applications.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12" y="2669262"/>
            <a:ext cx="1002983" cy="179760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05965" y="2869763"/>
            <a:ext cx="2507575" cy="3133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Functional System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2005965" y="3303389"/>
            <a:ext cx="6435923" cy="9629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Development of a functional and robust text-to-image/video conversion system capable of generating accurate and visually appealing outputs.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12" y="4466868"/>
            <a:ext cx="1002983" cy="160484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005965" y="4667369"/>
            <a:ext cx="2507575" cy="3133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Applications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2005965" y="5100995"/>
            <a:ext cx="6435923" cy="6419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Exploring diverse applications of the developed system, including content creation, entertainment, and scientific visualization.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12" y="6071711"/>
            <a:ext cx="1002983" cy="160484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005965" y="6272212"/>
            <a:ext cx="3068479" cy="3133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Knowledge Advancement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2005965" y="6705838"/>
            <a:ext cx="6435923" cy="6419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Contributing to the understanding of deep learning techniques and their application in text-to-image/video conversion.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374" y="621506"/>
            <a:ext cx="6564749" cy="6334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F2E782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Next Steps and Conclusion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9374" y="1558885"/>
            <a:ext cx="7725251" cy="6484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project's next steps involve continued research and development, focusing on addressing the remaining challenges and expanding the system's capabilities.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374" y="2435304"/>
            <a:ext cx="506730" cy="50673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9374" y="3144679"/>
            <a:ext cx="2533769" cy="31670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Future Research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709374" y="3582948"/>
            <a:ext cx="3710583" cy="12968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Exploring advanced deep learning techniques, addressing complex textual descriptions, and improving efficiency.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924" y="2435304"/>
            <a:ext cx="506730" cy="50673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23924" y="3144679"/>
            <a:ext cx="2533769" cy="31670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Dataset Expansion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4723924" y="3582948"/>
            <a:ext cx="3710702" cy="12968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Enhancing the dataset with more diverse and high-quality textual descriptions and corresponding images/videos.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374" y="5487829"/>
            <a:ext cx="506730" cy="50673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09374" y="6197203"/>
            <a:ext cx="3113365" cy="31670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Application Development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709374" y="6635472"/>
            <a:ext cx="3710583" cy="972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Developing real-world applications of the system in various domains, showcasing its practical utility.</a:t>
            </a:r>
            <a:endParaRPr lang="en-US" sz="15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924" y="5487829"/>
            <a:ext cx="506730" cy="50673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4723924" y="6197203"/>
            <a:ext cx="2533769" cy="31670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anose="00000500000000000000" pitchFamily="34" charset="0"/>
                <a:ea typeface="Prata" panose="00000500000000000000" pitchFamily="34" charset="-122"/>
                <a:cs typeface="Prata" panose="00000500000000000000" pitchFamily="34" charset="-120"/>
              </a:rPr>
              <a:t>Collaboration</a:t>
            </a:r>
            <a:endParaRPr lang="en-US" sz="1950" dirty="0"/>
          </a:p>
        </p:txBody>
      </p:sp>
      <p:sp>
        <p:nvSpPr>
          <p:cNvPr id="16" name="Text 9"/>
          <p:cNvSpPr/>
          <p:nvPr/>
        </p:nvSpPr>
        <p:spPr>
          <a:xfrm>
            <a:off x="4723924" y="6635472"/>
            <a:ext cx="3710702" cy="972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Collaborating with researchers and industry professionals to advance the field and explore new possibilities.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5462</Words>
  <Application>WPS Slides</Application>
  <PresentationFormat>Custom</PresentationFormat>
  <Paragraphs>186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3" baseType="lpstr">
      <vt:lpstr>Arial</vt:lpstr>
      <vt:lpstr>SimSun</vt:lpstr>
      <vt:lpstr>Wingdings</vt:lpstr>
      <vt:lpstr>Prata</vt:lpstr>
      <vt:lpstr>Prata</vt:lpstr>
      <vt:lpstr>Prata</vt:lpstr>
      <vt:lpstr>Raleway</vt:lpstr>
      <vt:lpstr>Raleway</vt:lpstr>
      <vt:lpstr>Raleway</vt:lpstr>
      <vt:lpstr>Calibri</vt:lpstr>
      <vt:lpstr>Microsoft YaHei</vt:lpstr>
      <vt:lpstr>Arial Unicode MS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Yash Patel</cp:lastModifiedBy>
  <cp:revision>11</cp:revision>
  <dcterms:created xsi:type="dcterms:W3CDTF">2024-09-26T07:13:00Z</dcterms:created>
  <dcterms:modified xsi:type="dcterms:W3CDTF">2025-04-29T18:00:08Z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6B5368EE1EFA4B4096D379A981DA104A_12</vt:lpwstr>
  </property>
  <property fmtid="{D5CDD505-2E9C-101B-9397-08002B2CF9AE}" pid="3" name="KSOProductBuildVer">
    <vt:lpwstr>1033-12.2.0.20795</vt:lpwstr>
  </property>
</Properties>
</file>